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1"/>
  </p:notesMasterIdLst>
  <p:sldIdLst>
    <p:sldId id="256" r:id="rId2"/>
    <p:sldId id="257" r:id="rId3"/>
    <p:sldId id="260" r:id="rId4"/>
    <p:sldId id="258" r:id="rId5"/>
    <p:sldId id="263" r:id="rId6"/>
    <p:sldId id="261" r:id="rId7"/>
    <p:sldId id="262" r:id="rId8"/>
    <p:sldId id="264" r:id="rId9"/>
    <p:sldId id="265"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A00"/>
    <a:srgbClr val="C79E37"/>
    <a:srgbClr val="202E54"/>
    <a:srgbClr val="FF2549"/>
    <a:srgbClr val="1D3A00"/>
    <a:srgbClr val="007033"/>
    <a:srgbClr val="5EEC3C"/>
    <a:srgbClr val="990099"/>
    <a:srgbClr val="CC0099"/>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76" autoAdjust="0"/>
  </p:normalViewPr>
  <p:slideViewPr>
    <p:cSldViewPr>
      <p:cViewPr>
        <p:scale>
          <a:sx n="89" d="100"/>
          <a:sy n="89" d="100"/>
        </p:scale>
        <p:origin x="-846"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350B06-B074-48FC-8CFD-53D2CD8FB95F}" type="slidenum">
              <a:rPr lang="en-US" smtClean="0"/>
              <a:t>3</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724456"/>
            <a:ext cx="8246070" cy="183246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r>
              <a:rPr lang="en-US" dirty="0" smtClean="0"/>
              <a:t/>
            </a:r>
            <a:br>
              <a:rPr lang="en-US" dirty="0" smtClean="0"/>
            </a:br>
            <a:r>
              <a:rPr lang="en-US" dirty="0" smtClean="0"/>
              <a:t>Master </a:t>
            </a:r>
            <a:r>
              <a:rPr lang="en-US" dirty="0"/>
              <a:t>title style</a:t>
            </a:r>
          </a:p>
        </p:txBody>
      </p:sp>
      <p:sp>
        <p:nvSpPr>
          <p:cNvPr id="3" name="Subtitle 2"/>
          <p:cNvSpPr>
            <a:spLocks noGrp="1"/>
          </p:cNvSpPr>
          <p:nvPr>
            <p:ph type="subTitle" idx="1"/>
          </p:nvPr>
        </p:nvSpPr>
        <p:spPr>
          <a:xfrm>
            <a:off x="448965" y="4404210"/>
            <a:ext cx="8231372" cy="610820"/>
          </a:xfrm>
        </p:spPr>
        <p:txBody>
          <a:bodyPr>
            <a:normAutofit/>
          </a:bodyPr>
          <a:lstStyle>
            <a:lvl1pPr marL="0" indent="0" algn="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r>
              <a:rPr lang="en-US" dirty="0" smtClean="0"/>
              <a:t>Master </a:t>
            </a:r>
            <a:r>
              <a:rPr lang="en-US" dirty="0"/>
              <a:t>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586585"/>
            <a:ext cx="8246070" cy="763526"/>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359508"/>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7592" y="433880"/>
            <a:ext cx="5967443"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727592" y="1197405"/>
            <a:ext cx="5967443"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586585"/>
            <a:ext cx="8093365"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0822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80621"/>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0822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80621"/>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8965" y="2724455"/>
            <a:ext cx="8246070" cy="1679755"/>
          </a:xfrm>
        </p:spPr>
        <p:txBody>
          <a:bodyPr>
            <a:normAutofit fontScale="90000"/>
          </a:bodyPr>
          <a:lstStyle/>
          <a:p>
            <a:pPr algn="l"/>
            <a:r>
              <a:rPr lang="en-US" dirty="0" smtClean="0"/>
              <a:t>Weather Buoys: Riders on the Storm</a:t>
            </a:r>
            <a:br>
              <a:rPr lang="en-US" dirty="0" smtClean="0"/>
            </a:br>
            <a:r>
              <a:rPr lang="en-US" dirty="0" smtClean="0"/>
              <a:t>Buoy Data and their Impact on Storm Predicting in the Gulf of Mexico</a:t>
            </a:r>
            <a:endParaRPr lang="en-US" dirty="0"/>
          </a:p>
        </p:txBody>
      </p:sp>
      <p:sp>
        <p:nvSpPr>
          <p:cNvPr id="3" name="Subtitle 2"/>
          <p:cNvSpPr>
            <a:spLocks noGrp="1"/>
          </p:cNvSpPr>
          <p:nvPr>
            <p:ph type="subTitle" idx="1"/>
          </p:nvPr>
        </p:nvSpPr>
        <p:spPr>
          <a:xfrm>
            <a:off x="448965" y="4556914"/>
            <a:ext cx="8231372" cy="458115"/>
          </a:xfrm>
        </p:spPr>
        <p:txBody>
          <a:bodyPr>
            <a:normAutofit fontScale="92500" lnSpcReduction="10000"/>
          </a:bodyPr>
          <a:lstStyle/>
          <a:p>
            <a:r>
              <a:rPr lang="en-US" dirty="0" err="1" smtClean="0"/>
              <a:t>Ruthy</a:t>
            </a:r>
            <a:r>
              <a:rPr lang="en-US" dirty="0" smtClean="0"/>
              <a:t> </a:t>
            </a:r>
            <a:r>
              <a:rPr lang="en-US" dirty="0" err="1" smtClean="0"/>
              <a:t>Amkraut</a:t>
            </a:r>
            <a:r>
              <a:rPr lang="en-US" dirty="0" smtClean="0"/>
              <a:t> – Megan </a:t>
            </a:r>
            <a:r>
              <a:rPr lang="en-US" dirty="0" err="1" smtClean="0"/>
              <a:t>Moroney</a:t>
            </a:r>
            <a:r>
              <a:rPr lang="en-US" dirty="0" smtClean="0"/>
              <a:t> – Rick Gentile</a:t>
            </a:r>
            <a:endParaRPr lang="en-US" dirty="0" smtClean="0"/>
          </a:p>
          <a:p>
            <a:endParaRPr lang="en-US" dirty="0"/>
          </a:p>
        </p:txBody>
      </p:sp>
      <p:pic>
        <p:nvPicPr>
          <p:cNvPr id="4" name="Picture 3"/>
          <p:cNvPicPr/>
          <p:nvPr/>
        </p:nvPicPr>
        <p:blipFill>
          <a:blip r:embed="rId2"/>
          <a:stretch>
            <a:fillRect/>
          </a:stretch>
        </p:blipFill>
        <p:spPr>
          <a:xfrm>
            <a:off x="296260" y="281175"/>
            <a:ext cx="2357120" cy="495300"/>
          </a:xfrm>
          <a:prstGeom prst="rect">
            <a:avLst/>
          </a:prstGeom>
        </p:spPr>
      </p:pic>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900" y="128470"/>
            <a:ext cx="3054100" cy="763526"/>
          </a:xfrm>
        </p:spPr>
        <p:txBody>
          <a:bodyPr>
            <a:normAutofit fontScale="90000"/>
          </a:bodyPr>
          <a:lstStyle/>
          <a:p>
            <a:r>
              <a:rPr lang="en-US" dirty="0" smtClean="0"/>
              <a:t>Genesis of Data</a:t>
            </a:r>
            <a:endParaRPr lang="en-US" dirty="0"/>
          </a:p>
        </p:txBody>
      </p:sp>
      <p:sp>
        <p:nvSpPr>
          <p:cNvPr id="3" name="Content Placeholder 2"/>
          <p:cNvSpPr>
            <a:spLocks noGrp="1"/>
          </p:cNvSpPr>
          <p:nvPr>
            <p:ph idx="1"/>
          </p:nvPr>
        </p:nvSpPr>
        <p:spPr>
          <a:xfrm>
            <a:off x="143555" y="1502815"/>
            <a:ext cx="6260905" cy="2748689"/>
          </a:xfrm>
        </p:spPr>
        <p:txBody>
          <a:bodyPr>
            <a:normAutofit/>
          </a:bodyPr>
          <a:lstStyle/>
          <a:p>
            <a:r>
              <a:rPr lang="en-US" sz="1800" dirty="0" smtClean="0"/>
              <a:t>From National Data Buoy Center (</a:t>
            </a:r>
            <a:r>
              <a:rPr lang="en-US" sz="1800" dirty="0"/>
              <a:t>https://</a:t>
            </a:r>
            <a:r>
              <a:rPr lang="en-US" sz="1800" dirty="0" smtClean="0"/>
              <a:t>www.ndbc.noaa.gov) </a:t>
            </a:r>
            <a:endParaRPr lang="en-US" sz="1800" dirty="0"/>
          </a:p>
          <a:p>
            <a:r>
              <a:rPr lang="en-US" sz="1800" dirty="0" smtClean="0"/>
              <a:t>Selected 10 Buoys in the Gulf of Mexico to compile data from the period of 2005-2019</a:t>
            </a:r>
          </a:p>
          <a:p>
            <a:r>
              <a:rPr lang="en-US" sz="1800" dirty="0"/>
              <a:t>Standard Meteorological Data utilized from each buoy</a:t>
            </a:r>
          </a:p>
          <a:p>
            <a:r>
              <a:rPr lang="en-US" sz="1800" dirty="0" smtClean="0"/>
              <a:t>Utilized Hurricane and Tropical Storm Lists to determine data related to storms and data not related to storms for predictive models</a:t>
            </a:r>
            <a:endParaRPr lang="en-US" sz="1800" dirty="0" smtClean="0"/>
          </a:p>
          <a:p>
            <a:pPr marL="0" indent="0">
              <a:buNone/>
            </a:pPr>
            <a:endParaRPr lang="en-US" dirty="0"/>
          </a:p>
          <a:p>
            <a:pPr marL="0" indent="0">
              <a:buNone/>
            </a:pPr>
            <a:endParaRPr lang="en-US" dirty="0"/>
          </a:p>
        </p:txBody>
      </p:sp>
      <p:pic>
        <p:nvPicPr>
          <p:cNvPr id="5" name="Picture 4"/>
          <p:cNvPicPr/>
          <p:nvPr/>
        </p:nvPicPr>
        <p:blipFill>
          <a:blip r:embed="rId2"/>
          <a:stretch>
            <a:fillRect/>
          </a:stretch>
        </p:blipFill>
        <p:spPr>
          <a:xfrm>
            <a:off x="143555" y="4412991"/>
            <a:ext cx="5955494" cy="565565"/>
          </a:xfrm>
          <a:prstGeom prst="rect">
            <a:avLst/>
          </a:prstGeom>
        </p:spPr>
      </p:pic>
      <p:pic>
        <p:nvPicPr>
          <p:cNvPr id="6" name="Picture 5"/>
          <p:cNvPicPr/>
          <p:nvPr/>
        </p:nvPicPr>
        <p:blipFill>
          <a:blip r:embed="rId3"/>
          <a:stretch>
            <a:fillRect/>
          </a:stretch>
        </p:blipFill>
        <p:spPr>
          <a:xfrm>
            <a:off x="6709870" y="739290"/>
            <a:ext cx="2137870" cy="1985165"/>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648" y="2724455"/>
            <a:ext cx="2143092" cy="2254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3"/>
          <a:stretch>
            <a:fillRect/>
          </a:stretch>
        </p:blipFill>
        <p:spPr>
          <a:xfrm>
            <a:off x="168508" y="3541311"/>
            <a:ext cx="1224763" cy="1407508"/>
          </a:xfrm>
          <a:prstGeom prst="rect">
            <a:avLst/>
          </a:prstGeom>
        </p:spPr>
      </p:pic>
      <p:sp>
        <p:nvSpPr>
          <p:cNvPr id="12" name="Right Arrow 11"/>
          <p:cNvSpPr/>
          <p:nvPr/>
        </p:nvSpPr>
        <p:spPr>
          <a:xfrm rot="16200000">
            <a:off x="462260" y="2888079"/>
            <a:ext cx="743605" cy="45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08" y="1484091"/>
            <a:ext cx="1224763" cy="1257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rot="2926299">
            <a:off x="1386142" y="2909106"/>
            <a:ext cx="819829" cy="4273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0559" y="3487980"/>
            <a:ext cx="1386453" cy="1450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ight Arrow 17"/>
          <p:cNvSpPr/>
          <p:nvPr/>
        </p:nvSpPr>
        <p:spPr>
          <a:xfrm>
            <a:off x="3529947" y="4093117"/>
            <a:ext cx="889347" cy="303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393271" y="1512882"/>
            <a:ext cx="3243543" cy="1477328"/>
          </a:xfrm>
          <a:prstGeom prst="rect">
            <a:avLst/>
          </a:prstGeom>
        </p:spPr>
        <p:txBody>
          <a:bodyPr wrap="square">
            <a:spAutoFit/>
          </a:bodyPr>
          <a:lstStyle/>
          <a:p>
            <a:r>
              <a:rPr lang="en-US" dirty="0" smtClean="0">
                <a:solidFill>
                  <a:schemeClr val="bg1"/>
                </a:solidFill>
              </a:rPr>
              <a:t>Buoy data is transmitted via Satellite to the National Data Buoy Center which collects, analyzes and sends out the data.</a:t>
            </a:r>
          </a:p>
          <a:p>
            <a:endParaRPr lang="en-US" dirty="0">
              <a:solidFill>
                <a:schemeClr val="bg1"/>
              </a:solidFill>
            </a:endParaRPr>
          </a:p>
        </p:txBody>
      </p:sp>
      <p:sp>
        <p:nvSpPr>
          <p:cNvPr id="20" name="Title 1"/>
          <p:cNvSpPr txBox="1">
            <a:spLocks/>
          </p:cNvSpPr>
          <p:nvPr/>
        </p:nvSpPr>
        <p:spPr>
          <a:xfrm>
            <a:off x="5640935" y="586585"/>
            <a:ext cx="3054100" cy="763526"/>
          </a:xfrm>
          <a:prstGeom prst="rect">
            <a:avLst/>
          </a:prstGeom>
        </p:spPr>
        <p:txBody>
          <a:bodyP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1" name="Title 1"/>
          <p:cNvSpPr txBox="1">
            <a:spLocks/>
          </p:cNvSpPr>
          <p:nvPr/>
        </p:nvSpPr>
        <p:spPr>
          <a:xfrm>
            <a:off x="6090205" y="7465"/>
            <a:ext cx="3053795" cy="76352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3200" dirty="0">
                <a:solidFill>
                  <a:schemeClr val="bg1"/>
                </a:solidFill>
                <a:effectLst>
                  <a:outerShdw blurRad="50800" dist="38100" dir="2700000" algn="tl" rotWithShape="0">
                    <a:prstClr val="black">
                      <a:alpha val="40000"/>
                    </a:prstClr>
                  </a:outerShdw>
                </a:effectLst>
              </a:rPr>
              <a:t>Transmission of Data</a:t>
            </a:r>
            <a:endParaRPr lang="en-US" sz="3200" dirty="0">
              <a:solidFill>
                <a:schemeClr val="bg1"/>
              </a:solidFill>
              <a:effectLst>
                <a:outerShdw blurRad="50800" dist="38100" dir="2700000" algn="tl" rotWithShape="0">
                  <a:prstClr val="black">
                    <a:alpha val="40000"/>
                  </a:prstClr>
                </a:outerShdw>
              </a:effectLst>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6815" y="1044700"/>
            <a:ext cx="4363630" cy="2245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6815" y="3485606"/>
            <a:ext cx="4363630" cy="1580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100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Data Elements Used</a:t>
            </a:r>
            <a:endParaRPr lang="en-US" dirty="0"/>
          </a:p>
        </p:txBody>
      </p:sp>
      <p:sp>
        <p:nvSpPr>
          <p:cNvPr id="5" name="Text Placeholder 4"/>
          <p:cNvSpPr>
            <a:spLocks noGrp="1"/>
          </p:cNvSpPr>
          <p:nvPr>
            <p:ph type="body" idx="1"/>
          </p:nvPr>
        </p:nvSpPr>
        <p:spPr/>
        <p:txBody>
          <a:bodyPr/>
          <a:lstStyle/>
          <a:p>
            <a:r>
              <a:rPr lang="en-US" dirty="0" smtClean="0"/>
              <a:t>Key Data Elements</a:t>
            </a:r>
            <a:endParaRPr lang="en-US" dirty="0"/>
          </a:p>
        </p:txBody>
      </p:sp>
      <p:sp>
        <p:nvSpPr>
          <p:cNvPr id="6" name="Content Placeholder 5"/>
          <p:cNvSpPr>
            <a:spLocks noGrp="1"/>
          </p:cNvSpPr>
          <p:nvPr>
            <p:ph sz="half" idx="2"/>
          </p:nvPr>
        </p:nvSpPr>
        <p:spPr>
          <a:xfrm>
            <a:off x="143555" y="2280621"/>
            <a:ext cx="5802790" cy="2276294"/>
          </a:xfrm>
        </p:spPr>
        <p:txBody>
          <a:bodyPr/>
          <a:lstStyle/>
          <a:p>
            <a:pPr algn="l"/>
            <a:r>
              <a:rPr lang="en-US" dirty="0" smtClean="0"/>
              <a:t>Water Temperature &gt; 26 degrees Celsius (approximately 79 degrees Fahrenheit)</a:t>
            </a:r>
          </a:p>
          <a:p>
            <a:pPr algn="l"/>
            <a:r>
              <a:rPr lang="en-US" dirty="0" smtClean="0"/>
              <a:t>Wind Speed determines Storm Category</a:t>
            </a:r>
          </a:p>
          <a:p>
            <a:pPr algn="l"/>
            <a:r>
              <a:rPr lang="en-US" dirty="0" smtClean="0"/>
              <a:t>Wave Height relates to Storm Category</a:t>
            </a:r>
          </a:p>
          <a:p>
            <a:pPr algn="l"/>
            <a:endParaRPr lang="en-US" dirty="0" smtClean="0"/>
          </a:p>
          <a:p>
            <a:pPr algn="l"/>
            <a:endParaRPr lang="en-US" dirty="0" smtClean="0"/>
          </a:p>
          <a:p>
            <a:pPr algn="l"/>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1751" y="2571751"/>
            <a:ext cx="2629357" cy="1068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752" y="3640685"/>
            <a:ext cx="2629357" cy="1221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752" y="1502815"/>
            <a:ext cx="2629358" cy="106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Opportunities</a:t>
            </a:r>
            <a:endParaRPr lang="en-US" dirty="0"/>
          </a:p>
        </p:txBody>
      </p:sp>
      <p:sp>
        <p:nvSpPr>
          <p:cNvPr id="3" name="Text Placeholder 2"/>
          <p:cNvSpPr>
            <a:spLocks noGrp="1"/>
          </p:cNvSpPr>
          <p:nvPr>
            <p:ph type="body" idx="1"/>
          </p:nvPr>
        </p:nvSpPr>
        <p:spPr>
          <a:xfrm>
            <a:off x="448965" y="1350110"/>
            <a:ext cx="4040188" cy="479822"/>
          </a:xfrm>
        </p:spPr>
        <p:txBody>
          <a:bodyPr/>
          <a:lstStyle/>
          <a:p>
            <a:r>
              <a:rPr lang="en-US" dirty="0" smtClean="0"/>
              <a:t>Determined Limitations</a:t>
            </a:r>
            <a:endParaRPr lang="en-US" dirty="0"/>
          </a:p>
        </p:txBody>
      </p:sp>
      <p:sp>
        <p:nvSpPr>
          <p:cNvPr id="4" name="Content Placeholder 3"/>
          <p:cNvSpPr>
            <a:spLocks noGrp="1"/>
          </p:cNvSpPr>
          <p:nvPr>
            <p:ph sz="half" idx="2"/>
          </p:nvPr>
        </p:nvSpPr>
        <p:spPr>
          <a:xfrm>
            <a:off x="143555" y="1950802"/>
            <a:ext cx="5191970" cy="2970608"/>
          </a:xfrm>
        </p:spPr>
        <p:txBody>
          <a:bodyPr>
            <a:normAutofit fontScale="85000" lnSpcReduction="20000"/>
          </a:bodyPr>
          <a:lstStyle/>
          <a:p>
            <a:pPr algn="l"/>
            <a:r>
              <a:rPr lang="en-US" sz="1800" dirty="0" smtClean="0"/>
              <a:t>Buoys 42003 (8/28 5am) and BURL1 (8/29 6am) were knocked out of commission during Hurricane Katrina. They did not have data from those dates thru mid-October 2005.</a:t>
            </a:r>
          </a:p>
          <a:p>
            <a:pPr algn="l"/>
            <a:r>
              <a:rPr lang="en-US" sz="1800" i="1" dirty="0" smtClean="0">
                <a:solidFill>
                  <a:schemeClr val="tx1"/>
                </a:solidFill>
              </a:rPr>
              <a:t>Hurricanes dating back to 1851 but buoy data did not go back that far.</a:t>
            </a:r>
          </a:p>
          <a:p>
            <a:pPr algn="l"/>
            <a:r>
              <a:rPr lang="en-US" sz="1800" dirty="0" smtClean="0"/>
              <a:t>Static Number was utilized for each hurricane category, we did not encompass the category changes of the hurricane throughout its lifecycle</a:t>
            </a:r>
          </a:p>
          <a:p>
            <a:pPr algn="l"/>
            <a:r>
              <a:rPr lang="en-US" sz="1800" i="1" dirty="0" smtClean="0">
                <a:solidFill>
                  <a:schemeClr val="tx1"/>
                </a:solidFill>
              </a:rPr>
              <a:t>Buoys for the study may have not been close or in the path of each storms. They would be less useful and cause our model to learn inaccurately how to predict storms.</a:t>
            </a:r>
          </a:p>
          <a:p>
            <a:pPr algn="l"/>
            <a:r>
              <a:rPr lang="en-US" sz="1800" dirty="0" smtClean="0"/>
              <a:t>Other data sources are available such as Satellites, Storm Chaser Aircraft and ships at sea but we wanted to focus solely on buoy data for this project.</a:t>
            </a:r>
          </a:p>
          <a:p>
            <a:pPr algn="l"/>
            <a:endParaRPr lang="en-US" sz="1800" dirty="0" smtClean="0"/>
          </a:p>
          <a:p>
            <a:pPr algn="l"/>
            <a:endParaRPr lang="en-US" sz="1800" dirty="0" smtClean="0"/>
          </a:p>
          <a:p>
            <a:pPr algn="l"/>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755" y="1275747"/>
            <a:ext cx="2712757" cy="114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9541" y="2419045"/>
            <a:ext cx="1433513" cy="1320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754" y="2419045"/>
            <a:ext cx="1347787" cy="1306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1755" y="3726023"/>
            <a:ext cx="1356378" cy="1143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8133" y="3739284"/>
            <a:ext cx="1424921" cy="1130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2163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40935" y="281175"/>
            <a:ext cx="3465792" cy="763525"/>
          </a:xfrm>
        </p:spPr>
        <p:txBody>
          <a:bodyPr>
            <a:normAutofit fontScale="90000"/>
          </a:bodyPr>
          <a:lstStyle/>
          <a:p>
            <a:r>
              <a:rPr lang="en-US" dirty="0" smtClean="0"/>
              <a:t>Machine Learning</a:t>
            </a:r>
            <a:endParaRPr lang="en-US" dirty="0"/>
          </a:p>
        </p:txBody>
      </p:sp>
      <p:sp>
        <p:nvSpPr>
          <p:cNvPr id="6" name="Content Placeholder 5"/>
          <p:cNvSpPr>
            <a:spLocks noGrp="1"/>
          </p:cNvSpPr>
          <p:nvPr>
            <p:ph sz="half" idx="2"/>
          </p:nvPr>
        </p:nvSpPr>
        <p:spPr>
          <a:xfrm>
            <a:off x="0" y="1390927"/>
            <a:ext cx="5802790" cy="3471397"/>
          </a:xfrm>
        </p:spPr>
        <p:txBody>
          <a:bodyPr>
            <a:normAutofit/>
          </a:bodyPr>
          <a:lstStyle/>
          <a:p>
            <a:pPr algn="l"/>
            <a:r>
              <a:rPr lang="en-US" sz="1800" dirty="0"/>
              <a:t>For our model we used classification trees, both decision trees and random </a:t>
            </a:r>
            <a:r>
              <a:rPr lang="en-US" sz="1800" dirty="0" smtClean="0"/>
              <a:t>forests</a:t>
            </a:r>
          </a:p>
          <a:p>
            <a:pPr algn="l"/>
            <a:r>
              <a:rPr lang="en-US" sz="1800" dirty="0" smtClean="0"/>
              <a:t>Our </a:t>
            </a:r>
            <a:r>
              <a:rPr lang="en-US" sz="1800" dirty="0"/>
              <a:t>classification trees are a series of data points, including our most important variables; water temperature, wind speed and wave </a:t>
            </a:r>
            <a:r>
              <a:rPr lang="en-US" sz="1800" dirty="0" smtClean="0"/>
              <a:t>height</a:t>
            </a:r>
          </a:p>
          <a:p>
            <a:pPr lvl="1" algn="l"/>
            <a:r>
              <a:rPr lang="en-US" sz="1400" dirty="0"/>
              <a:t>L</a:t>
            </a:r>
            <a:r>
              <a:rPr lang="en-US" sz="1400" dirty="0" smtClean="0"/>
              <a:t>ooked </a:t>
            </a:r>
            <a:r>
              <a:rPr lang="en-US" sz="1400" dirty="0"/>
              <a:t>at a dataset that only had the buoy data from days there were storms, along with the data from that particular storm or hurricane</a:t>
            </a:r>
            <a:r>
              <a:rPr lang="en-US" sz="1400" dirty="0" smtClean="0"/>
              <a:t>.</a:t>
            </a:r>
          </a:p>
          <a:p>
            <a:pPr lvl="1" algn="l"/>
            <a:r>
              <a:rPr lang="en-US" sz="1400" dirty="0" smtClean="0"/>
              <a:t>We </a:t>
            </a:r>
            <a:r>
              <a:rPr lang="en-US" sz="1400" dirty="0"/>
              <a:t>looked at our full dataset that included the buoy data from days with storms, but also all of the buoy data from days without storms.</a:t>
            </a:r>
            <a:endParaRPr lang="en-US" sz="1400" dirty="0" smtClean="0"/>
          </a:p>
          <a:p>
            <a:pPr lvl="1" algn="l"/>
            <a:endParaRPr lang="en-US" sz="1400" dirty="0" smtClean="0"/>
          </a:p>
          <a:p>
            <a:pPr algn="l"/>
            <a:endParaRPr lang="en-US" dirty="0" smtClean="0"/>
          </a:p>
          <a:p>
            <a:pPr algn="l"/>
            <a:endParaRPr lang="en-US"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9050" y="1197405"/>
            <a:ext cx="2883940" cy="1331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488231" y="2755302"/>
            <a:ext cx="3494760" cy="461665"/>
          </a:xfrm>
          <a:prstGeom prst="rect">
            <a:avLst/>
          </a:prstGeom>
        </p:spPr>
        <p:txBody>
          <a:bodyPr wrap="square">
            <a:spAutoFit/>
          </a:bodyPr>
          <a:lstStyle/>
          <a:p>
            <a:pPr algn="r"/>
            <a:r>
              <a:rPr lang="en-US" sz="2400" dirty="0" smtClean="0">
                <a:solidFill>
                  <a:schemeClr val="bg1"/>
                </a:solidFill>
                <a:effectLst>
                  <a:outerShdw blurRad="50800" dist="38100" dir="2700000" algn="tl" rotWithShape="0">
                    <a:prstClr val="black">
                      <a:alpha val="40000"/>
                    </a:prstClr>
                  </a:outerShdw>
                </a:effectLst>
              </a:rPr>
              <a:t>Opportunities/Limitations</a:t>
            </a:r>
            <a:endParaRPr lang="en-US" sz="2400" dirty="0">
              <a:solidFill>
                <a:schemeClr val="bg1"/>
              </a:solidFill>
              <a:effectLst>
                <a:outerShdw blurRad="50800" dist="38100" dir="2700000" algn="tl" rotWithShape="0">
                  <a:prstClr val="black">
                    <a:alpha val="40000"/>
                  </a:prstClr>
                </a:outerShdw>
              </a:effectLst>
            </a:endParaRPr>
          </a:p>
        </p:txBody>
      </p:sp>
      <p:sp>
        <p:nvSpPr>
          <p:cNvPr id="3" name="Rectangle 2"/>
          <p:cNvSpPr/>
          <p:nvPr/>
        </p:nvSpPr>
        <p:spPr>
          <a:xfrm>
            <a:off x="5789487" y="3206877"/>
            <a:ext cx="3193503" cy="1754326"/>
          </a:xfrm>
          <a:prstGeom prst="rect">
            <a:avLst/>
          </a:prstGeom>
        </p:spPr>
        <p:txBody>
          <a:bodyPr wrap="square">
            <a:spAutoFit/>
          </a:bodyPr>
          <a:lstStyle/>
          <a:p>
            <a:r>
              <a:rPr lang="en-US" dirty="0" smtClean="0">
                <a:solidFill>
                  <a:schemeClr val="bg1"/>
                </a:solidFill>
              </a:rPr>
              <a:t>Utilize Neural Networks for our Machine Learning</a:t>
            </a:r>
          </a:p>
          <a:p>
            <a:endParaRPr lang="en-US" dirty="0">
              <a:solidFill>
                <a:schemeClr val="bg1"/>
              </a:solidFill>
            </a:endParaRPr>
          </a:p>
          <a:p>
            <a:r>
              <a:rPr lang="en-US" dirty="0" smtClean="0">
                <a:solidFill>
                  <a:schemeClr val="bg1"/>
                </a:solidFill>
              </a:rPr>
              <a:t>Buoy Data Outweighed Storm Data (Minimal Number of Gulf Storms in the last 15 years)</a:t>
            </a:r>
            <a:endParaRPr lang="en-US" dirty="0">
              <a:solidFill>
                <a:schemeClr val="bg1"/>
              </a:solidFill>
            </a:endParaRPr>
          </a:p>
        </p:txBody>
      </p:sp>
    </p:spTree>
    <p:extLst>
      <p:ext uri="{BB962C8B-B14F-4D97-AF65-F5344CB8AC3E}">
        <p14:creationId xmlns:p14="http://schemas.microsoft.com/office/powerpoint/2010/main" val="23263863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4796" y="739290"/>
            <a:ext cx="8093365" cy="763525"/>
          </a:xfrm>
        </p:spPr>
        <p:txBody>
          <a:bodyPr>
            <a:normAutofit/>
          </a:bodyPr>
          <a:lstStyle/>
          <a:p>
            <a:r>
              <a:rPr lang="en-US" dirty="0" smtClean="0"/>
              <a:t>Utilizing Technologies Learned</a:t>
            </a:r>
            <a:endParaRPr lang="en-US" dirty="0"/>
          </a:p>
        </p:txBody>
      </p:sp>
      <p:sp>
        <p:nvSpPr>
          <p:cNvPr id="5" name="Text Placeholder 4"/>
          <p:cNvSpPr>
            <a:spLocks noGrp="1"/>
          </p:cNvSpPr>
          <p:nvPr>
            <p:ph type="body" idx="1"/>
          </p:nvPr>
        </p:nvSpPr>
        <p:spPr>
          <a:xfrm>
            <a:off x="143555" y="1502815"/>
            <a:ext cx="4040188" cy="479822"/>
          </a:xfrm>
        </p:spPr>
        <p:txBody>
          <a:bodyPr/>
          <a:lstStyle/>
          <a:p>
            <a:r>
              <a:rPr lang="en-US" dirty="0" smtClean="0"/>
              <a:t>Tools Utilized for Project</a:t>
            </a:r>
            <a:endParaRPr lang="en-US" dirty="0"/>
          </a:p>
        </p:txBody>
      </p:sp>
      <p:sp>
        <p:nvSpPr>
          <p:cNvPr id="6" name="Content Placeholder 5"/>
          <p:cNvSpPr>
            <a:spLocks noGrp="1"/>
          </p:cNvSpPr>
          <p:nvPr>
            <p:ph sz="half" idx="2"/>
          </p:nvPr>
        </p:nvSpPr>
        <p:spPr>
          <a:xfrm>
            <a:off x="907080" y="1960930"/>
            <a:ext cx="2748690" cy="1832460"/>
          </a:xfrm>
        </p:spPr>
        <p:txBody>
          <a:bodyPr>
            <a:normAutofit/>
          </a:bodyPr>
          <a:lstStyle/>
          <a:p>
            <a:pPr algn="l"/>
            <a:r>
              <a:rPr lang="en-US" sz="1800" dirty="0" smtClean="0"/>
              <a:t>Python/Pandas</a:t>
            </a:r>
          </a:p>
          <a:p>
            <a:pPr algn="l"/>
            <a:r>
              <a:rPr lang="en-US" sz="1800" dirty="0" smtClean="0"/>
              <a:t>HTML/CSS Bootstrap</a:t>
            </a:r>
          </a:p>
          <a:p>
            <a:pPr algn="l"/>
            <a:r>
              <a:rPr lang="en-US" sz="1800" dirty="0" smtClean="0"/>
              <a:t>SQL Database</a:t>
            </a:r>
          </a:p>
          <a:p>
            <a:pPr algn="l"/>
            <a:r>
              <a:rPr lang="en-US" sz="1800" dirty="0" smtClean="0"/>
              <a:t>Tableau</a:t>
            </a:r>
          </a:p>
          <a:p>
            <a:pPr algn="l"/>
            <a:r>
              <a:rPr lang="en-US" sz="1800" dirty="0" err="1" smtClean="0"/>
              <a:t>Github</a:t>
            </a:r>
            <a:endParaRPr lang="en-US" sz="1800" dirty="0" smtClean="0"/>
          </a:p>
          <a:p>
            <a:pPr algn="l"/>
            <a:endParaRPr lang="en-US" dirty="0" smtClean="0"/>
          </a:p>
          <a:p>
            <a:pPr algn="l"/>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410" y="3640685"/>
            <a:ext cx="3133724" cy="12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 Placeholder 4"/>
          <p:cNvSpPr>
            <a:spLocks noGrp="1"/>
          </p:cNvSpPr>
          <p:nvPr>
            <p:ph type="body" idx="1"/>
          </p:nvPr>
        </p:nvSpPr>
        <p:spPr>
          <a:xfrm>
            <a:off x="4419295" y="1350110"/>
            <a:ext cx="4040188" cy="610820"/>
          </a:xfrm>
        </p:spPr>
        <p:txBody>
          <a:bodyPr/>
          <a:lstStyle/>
          <a:p>
            <a:r>
              <a:rPr lang="en-US" dirty="0" smtClean="0"/>
              <a:t>Machine Learning Tools</a:t>
            </a:r>
            <a:endParaRPr lang="en-US" dirty="0"/>
          </a:p>
        </p:txBody>
      </p:sp>
      <p:sp>
        <p:nvSpPr>
          <p:cNvPr id="14" name="Content Placeholder 5"/>
          <p:cNvSpPr>
            <a:spLocks noGrp="1"/>
          </p:cNvSpPr>
          <p:nvPr>
            <p:ph sz="half" idx="2"/>
          </p:nvPr>
        </p:nvSpPr>
        <p:spPr>
          <a:xfrm>
            <a:off x="4572000" y="1960930"/>
            <a:ext cx="3664920" cy="1527050"/>
          </a:xfrm>
        </p:spPr>
        <p:txBody>
          <a:bodyPr>
            <a:normAutofit/>
          </a:bodyPr>
          <a:lstStyle/>
          <a:p>
            <a:pPr algn="l"/>
            <a:r>
              <a:rPr lang="en-US" sz="1800" dirty="0" err="1" smtClean="0"/>
              <a:t>Scikit</a:t>
            </a:r>
            <a:r>
              <a:rPr lang="en-US" sz="1800" dirty="0" smtClean="0"/>
              <a:t>-Learn – Machine Learning Library</a:t>
            </a:r>
          </a:p>
          <a:p>
            <a:pPr algn="l"/>
            <a:r>
              <a:rPr lang="en-US" sz="1800" dirty="0" smtClean="0"/>
              <a:t>Random Forest Classifier</a:t>
            </a:r>
          </a:p>
          <a:p>
            <a:pPr marL="0" indent="0" algn="l">
              <a:buNone/>
            </a:pPr>
            <a:endParaRPr lang="en-US" dirty="0" smtClean="0"/>
          </a:p>
          <a:p>
            <a:pPr algn="l"/>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75" y="3640685"/>
            <a:ext cx="3133724" cy="125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053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46345" y="586585"/>
            <a:ext cx="2672337" cy="763525"/>
          </a:xfrm>
        </p:spPr>
        <p:txBody>
          <a:bodyPr>
            <a:normAutofit/>
          </a:bodyPr>
          <a:lstStyle/>
          <a:p>
            <a:pPr algn="ctr"/>
            <a:r>
              <a:rPr lang="en-US" dirty="0" smtClean="0"/>
              <a:t>References</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080" y="1350110"/>
            <a:ext cx="7439025"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5743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5507" y="2419045"/>
            <a:ext cx="3886320" cy="1815882"/>
          </a:xfrm>
          <a:prstGeom prst="rect">
            <a:avLst/>
          </a:prstGeom>
        </p:spPr>
        <p:txBody>
          <a:bodyPr wrap="none">
            <a:spAutoFit/>
          </a:bodyPr>
          <a:lstStyle/>
          <a:p>
            <a:pPr algn="ctr"/>
            <a:r>
              <a:rPr lang="en-US" sz="3200" i="1" dirty="0" smtClean="0">
                <a:solidFill>
                  <a:schemeClr val="bg1"/>
                </a:solidFill>
              </a:rPr>
              <a:t>Thank you</a:t>
            </a:r>
          </a:p>
          <a:p>
            <a:pPr algn="ctr"/>
            <a:endParaRPr lang="en-US" sz="4000" i="1" dirty="0"/>
          </a:p>
          <a:p>
            <a:pPr algn="ctr"/>
            <a:r>
              <a:rPr lang="en-US" sz="4000" i="1" dirty="0" err="1" smtClean="0">
                <a:solidFill>
                  <a:schemeClr val="bg1"/>
                </a:solidFill>
              </a:rPr>
              <a:t>Ruthy</a:t>
            </a:r>
            <a:r>
              <a:rPr lang="en-US" sz="4000" i="1" dirty="0" smtClean="0">
                <a:solidFill>
                  <a:schemeClr val="bg1"/>
                </a:solidFill>
              </a:rPr>
              <a:t> and Megan</a:t>
            </a:r>
            <a:endParaRPr lang="en-US" sz="4000" i="1" dirty="0">
              <a:solidFill>
                <a:schemeClr val="bg1"/>
              </a:solidFill>
            </a:endParaRPr>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345" y="1044700"/>
            <a:ext cx="1962150"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54557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Words>
  <Application>Microsoft Office PowerPoint</Application>
  <PresentationFormat>On-screen Show (16:9)</PresentationFormat>
  <Paragraphs>48</Paragraphs>
  <Slides>9</Slides>
  <Notes>1</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Weather Buoys: Riders on the Storm Buoy Data and their Impact on Storm Predicting in the Gulf of Mexico</vt:lpstr>
      <vt:lpstr>Genesis of Data</vt:lpstr>
      <vt:lpstr>PowerPoint Presentation</vt:lpstr>
      <vt:lpstr>Data Elements Used</vt:lpstr>
      <vt:lpstr>Additional Opportunities</vt:lpstr>
      <vt:lpstr>Machine Learning</vt:lpstr>
      <vt:lpstr>Utilizing Technologies Learned</vt:lpstr>
      <vt:lpstr>References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2020-10-24T14:28:44Z</dcterms:modified>
</cp:coreProperties>
</file>